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2658C-CC34-4847-AC52-B8B4D4F67AC7}" v="122" dt="2022-07-05T11:25:18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EDFEA-188D-4512-90C4-B584FDFAB5D0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C07EBD-0FD9-4F2F-8E62-38064781816E}">
      <dgm:prSet/>
      <dgm:spPr/>
      <dgm:t>
        <a:bodyPr/>
        <a:lstStyle/>
        <a:p>
          <a:r>
            <a:rPr lang="en-US" dirty="0"/>
            <a:t>Agile model which refers to a software development approach based on iterative development.</a:t>
          </a:r>
        </a:p>
      </dgm:t>
    </dgm:pt>
    <dgm:pt modelId="{5CC74D37-53CA-407A-9CBE-38454159239E}" type="parTrans" cxnId="{57217844-BDFD-478C-AD19-5E7EEF4FA16D}">
      <dgm:prSet/>
      <dgm:spPr/>
      <dgm:t>
        <a:bodyPr/>
        <a:lstStyle/>
        <a:p>
          <a:endParaRPr lang="en-US"/>
        </a:p>
      </dgm:t>
    </dgm:pt>
    <dgm:pt modelId="{AEE311D2-47C0-4A12-8F72-94EB8554A2D8}" type="sibTrans" cxnId="{57217844-BDFD-478C-AD19-5E7EEF4FA16D}">
      <dgm:prSet/>
      <dgm:spPr/>
      <dgm:t>
        <a:bodyPr/>
        <a:lstStyle/>
        <a:p>
          <a:endParaRPr lang="en-US"/>
        </a:p>
      </dgm:t>
    </dgm:pt>
    <dgm:pt modelId="{0AF291C9-9CC1-46EB-A9E5-D86FB3AEAD33}">
      <dgm:prSet/>
      <dgm:spPr/>
      <dgm:t>
        <a:bodyPr/>
        <a:lstStyle/>
        <a:p>
          <a:r>
            <a:rPr lang="en-US" dirty="0"/>
            <a:t>Agile methods breaks tasks into smaller iterations.</a:t>
          </a:r>
        </a:p>
      </dgm:t>
    </dgm:pt>
    <dgm:pt modelId="{B7F7AC65-B5D1-4818-A166-1FED571DB33B}" type="parTrans" cxnId="{26C37321-6E63-4E2E-B069-CD0ACB1E659D}">
      <dgm:prSet/>
      <dgm:spPr/>
      <dgm:t>
        <a:bodyPr/>
        <a:lstStyle/>
        <a:p>
          <a:endParaRPr lang="en-US"/>
        </a:p>
      </dgm:t>
    </dgm:pt>
    <dgm:pt modelId="{DA2DD169-94F9-4416-AE9C-DB4437366D8F}" type="sibTrans" cxnId="{26C37321-6E63-4E2E-B069-CD0ACB1E659D}">
      <dgm:prSet/>
      <dgm:spPr/>
      <dgm:t>
        <a:bodyPr/>
        <a:lstStyle/>
        <a:p>
          <a:endParaRPr lang="en-US"/>
        </a:p>
      </dgm:t>
    </dgm:pt>
    <dgm:pt modelId="{B2B50345-FE2A-48A8-A89B-35D472612AAB}">
      <dgm:prSet/>
      <dgm:spPr/>
      <dgm:t>
        <a:bodyPr/>
        <a:lstStyle/>
        <a:p>
          <a:r>
            <a:rPr lang="en-US"/>
            <a:t>Each iteration is considered as a short time “ Frame” in the Agile model process.</a:t>
          </a:r>
        </a:p>
      </dgm:t>
    </dgm:pt>
    <dgm:pt modelId="{16724269-B688-498C-AA60-0E0ADC65D94F}" type="parTrans" cxnId="{CD59B670-8419-4764-BEAD-4760037435BE}">
      <dgm:prSet/>
      <dgm:spPr/>
      <dgm:t>
        <a:bodyPr/>
        <a:lstStyle/>
        <a:p>
          <a:endParaRPr lang="en-US"/>
        </a:p>
      </dgm:t>
    </dgm:pt>
    <dgm:pt modelId="{27DCDA84-EA27-4F91-9D03-F1D473282EEC}" type="sibTrans" cxnId="{CD59B670-8419-4764-BEAD-4760037435BE}">
      <dgm:prSet/>
      <dgm:spPr/>
      <dgm:t>
        <a:bodyPr/>
        <a:lstStyle/>
        <a:p>
          <a:endParaRPr lang="en-US"/>
        </a:p>
      </dgm:t>
    </dgm:pt>
    <dgm:pt modelId="{82A2AB59-D6B3-46CB-A684-CABB0F59E935}">
      <dgm:prSet/>
      <dgm:spPr/>
      <dgm:t>
        <a:bodyPr/>
        <a:lstStyle/>
        <a:p>
          <a:r>
            <a:rPr lang="en-US"/>
            <a:t>Every iteration will be lasts from one to four weeks.</a:t>
          </a:r>
        </a:p>
      </dgm:t>
    </dgm:pt>
    <dgm:pt modelId="{9E0DD4C9-2670-4FCA-B632-75FF5C14D84D}" type="parTrans" cxnId="{B362FDD8-02DA-492B-A328-D745BDF40654}">
      <dgm:prSet/>
      <dgm:spPr/>
      <dgm:t>
        <a:bodyPr/>
        <a:lstStyle/>
        <a:p>
          <a:endParaRPr lang="en-US"/>
        </a:p>
      </dgm:t>
    </dgm:pt>
    <dgm:pt modelId="{65DC8872-2213-4EC0-87E8-C5E4913B84CA}" type="sibTrans" cxnId="{B362FDD8-02DA-492B-A328-D745BDF40654}">
      <dgm:prSet/>
      <dgm:spPr/>
      <dgm:t>
        <a:bodyPr/>
        <a:lstStyle/>
        <a:p>
          <a:endParaRPr lang="en-US"/>
        </a:p>
      </dgm:t>
    </dgm:pt>
    <dgm:pt modelId="{A014F9BF-00F7-4E3E-9359-3BFEA2FFFA2C}" type="pres">
      <dgm:prSet presAssocID="{A53EDFEA-188D-4512-90C4-B584FDFAB5D0}" presName="vert0" presStyleCnt="0">
        <dgm:presLayoutVars>
          <dgm:dir/>
          <dgm:animOne val="branch"/>
          <dgm:animLvl val="lvl"/>
        </dgm:presLayoutVars>
      </dgm:prSet>
      <dgm:spPr/>
    </dgm:pt>
    <dgm:pt modelId="{EFD251F3-44CC-4990-BC97-887404582A43}" type="pres">
      <dgm:prSet presAssocID="{4FC07EBD-0FD9-4F2F-8E62-38064781816E}" presName="thickLine" presStyleLbl="alignNode1" presStyleIdx="0" presStyleCnt="4"/>
      <dgm:spPr/>
    </dgm:pt>
    <dgm:pt modelId="{31546682-5F03-462B-AADA-1C63F1BBCBBC}" type="pres">
      <dgm:prSet presAssocID="{4FC07EBD-0FD9-4F2F-8E62-38064781816E}" presName="horz1" presStyleCnt="0"/>
      <dgm:spPr/>
    </dgm:pt>
    <dgm:pt modelId="{443F7101-0C19-4A27-BE9B-5851ADEF843A}" type="pres">
      <dgm:prSet presAssocID="{4FC07EBD-0FD9-4F2F-8E62-38064781816E}" presName="tx1" presStyleLbl="revTx" presStyleIdx="0" presStyleCnt="4"/>
      <dgm:spPr/>
    </dgm:pt>
    <dgm:pt modelId="{4E956364-C825-409D-841E-DE025E8419BB}" type="pres">
      <dgm:prSet presAssocID="{4FC07EBD-0FD9-4F2F-8E62-38064781816E}" presName="vert1" presStyleCnt="0"/>
      <dgm:spPr/>
    </dgm:pt>
    <dgm:pt modelId="{CC0B4FB7-7F29-4AFB-AD6F-131EA21A1F14}" type="pres">
      <dgm:prSet presAssocID="{0AF291C9-9CC1-46EB-A9E5-D86FB3AEAD33}" presName="thickLine" presStyleLbl="alignNode1" presStyleIdx="1" presStyleCnt="4"/>
      <dgm:spPr/>
    </dgm:pt>
    <dgm:pt modelId="{3D81312C-30D3-4A38-8920-BD3F3787444E}" type="pres">
      <dgm:prSet presAssocID="{0AF291C9-9CC1-46EB-A9E5-D86FB3AEAD33}" presName="horz1" presStyleCnt="0"/>
      <dgm:spPr/>
    </dgm:pt>
    <dgm:pt modelId="{5BE24B52-4DA0-478F-A201-B5DD6C9A7A23}" type="pres">
      <dgm:prSet presAssocID="{0AF291C9-9CC1-46EB-A9E5-D86FB3AEAD33}" presName="tx1" presStyleLbl="revTx" presStyleIdx="1" presStyleCnt="4"/>
      <dgm:spPr/>
    </dgm:pt>
    <dgm:pt modelId="{E5C5A825-E28D-4AF1-BF3B-03FCC7C6D68B}" type="pres">
      <dgm:prSet presAssocID="{0AF291C9-9CC1-46EB-A9E5-D86FB3AEAD33}" presName="vert1" presStyleCnt="0"/>
      <dgm:spPr/>
    </dgm:pt>
    <dgm:pt modelId="{A2F8AD31-426B-4BBC-8AA6-1A6AE1A94582}" type="pres">
      <dgm:prSet presAssocID="{B2B50345-FE2A-48A8-A89B-35D472612AAB}" presName="thickLine" presStyleLbl="alignNode1" presStyleIdx="2" presStyleCnt="4"/>
      <dgm:spPr/>
    </dgm:pt>
    <dgm:pt modelId="{CF197137-21B2-4F74-8A21-5CA3E9CD7232}" type="pres">
      <dgm:prSet presAssocID="{B2B50345-FE2A-48A8-A89B-35D472612AAB}" presName="horz1" presStyleCnt="0"/>
      <dgm:spPr/>
    </dgm:pt>
    <dgm:pt modelId="{8C1DBCB1-53E5-4B8C-BA23-D9930EBC342E}" type="pres">
      <dgm:prSet presAssocID="{B2B50345-FE2A-48A8-A89B-35D472612AAB}" presName="tx1" presStyleLbl="revTx" presStyleIdx="2" presStyleCnt="4"/>
      <dgm:spPr/>
    </dgm:pt>
    <dgm:pt modelId="{016976AF-AB64-408E-9195-CEE6E0EEB3C8}" type="pres">
      <dgm:prSet presAssocID="{B2B50345-FE2A-48A8-A89B-35D472612AAB}" presName="vert1" presStyleCnt="0"/>
      <dgm:spPr/>
    </dgm:pt>
    <dgm:pt modelId="{4F3C9989-C26D-4B46-8E8F-4CFDC7512C09}" type="pres">
      <dgm:prSet presAssocID="{82A2AB59-D6B3-46CB-A684-CABB0F59E935}" presName="thickLine" presStyleLbl="alignNode1" presStyleIdx="3" presStyleCnt="4"/>
      <dgm:spPr/>
    </dgm:pt>
    <dgm:pt modelId="{892C5BF3-83E5-4F24-BB94-CC0B5D4857B4}" type="pres">
      <dgm:prSet presAssocID="{82A2AB59-D6B3-46CB-A684-CABB0F59E935}" presName="horz1" presStyleCnt="0"/>
      <dgm:spPr/>
    </dgm:pt>
    <dgm:pt modelId="{4A2F0AEC-F1C5-42CE-803B-6A09ADA0908E}" type="pres">
      <dgm:prSet presAssocID="{82A2AB59-D6B3-46CB-A684-CABB0F59E935}" presName="tx1" presStyleLbl="revTx" presStyleIdx="3" presStyleCnt="4"/>
      <dgm:spPr/>
    </dgm:pt>
    <dgm:pt modelId="{9238C385-4139-4C1F-9020-BE70DB45E7C8}" type="pres">
      <dgm:prSet presAssocID="{82A2AB59-D6B3-46CB-A684-CABB0F59E935}" presName="vert1" presStyleCnt="0"/>
      <dgm:spPr/>
    </dgm:pt>
  </dgm:ptLst>
  <dgm:cxnLst>
    <dgm:cxn modelId="{26C37321-6E63-4E2E-B069-CD0ACB1E659D}" srcId="{A53EDFEA-188D-4512-90C4-B584FDFAB5D0}" destId="{0AF291C9-9CC1-46EB-A9E5-D86FB3AEAD33}" srcOrd="1" destOrd="0" parTransId="{B7F7AC65-B5D1-4818-A166-1FED571DB33B}" sibTransId="{DA2DD169-94F9-4416-AE9C-DB4437366D8F}"/>
    <dgm:cxn modelId="{D3D5BB3B-4DA9-498A-BD22-8D2EBF419287}" type="presOf" srcId="{B2B50345-FE2A-48A8-A89B-35D472612AAB}" destId="{8C1DBCB1-53E5-4B8C-BA23-D9930EBC342E}" srcOrd="0" destOrd="0" presId="urn:microsoft.com/office/officeart/2008/layout/LinedList"/>
    <dgm:cxn modelId="{57217844-BDFD-478C-AD19-5E7EEF4FA16D}" srcId="{A53EDFEA-188D-4512-90C4-B584FDFAB5D0}" destId="{4FC07EBD-0FD9-4F2F-8E62-38064781816E}" srcOrd="0" destOrd="0" parTransId="{5CC74D37-53CA-407A-9CBE-38454159239E}" sibTransId="{AEE311D2-47C0-4A12-8F72-94EB8554A2D8}"/>
    <dgm:cxn modelId="{CD59B670-8419-4764-BEAD-4760037435BE}" srcId="{A53EDFEA-188D-4512-90C4-B584FDFAB5D0}" destId="{B2B50345-FE2A-48A8-A89B-35D472612AAB}" srcOrd="2" destOrd="0" parTransId="{16724269-B688-498C-AA60-0E0ADC65D94F}" sibTransId="{27DCDA84-EA27-4F91-9D03-F1D473282EEC}"/>
    <dgm:cxn modelId="{ABB9D575-9101-4E12-BC0B-52CC51A60476}" type="presOf" srcId="{0AF291C9-9CC1-46EB-A9E5-D86FB3AEAD33}" destId="{5BE24B52-4DA0-478F-A201-B5DD6C9A7A23}" srcOrd="0" destOrd="0" presId="urn:microsoft.com/office/officeart/2008/layout/LinedList"/>
    <dgm:cxn modelId="{77E18D82-BAA0-4FC4-9858-D71FA6D9E18D}" type="presOf" srcId="{A53EDFEA-188D-4512-90C4-B584FDFAB5D0}" destId="{A014F9BF-00F7-4E3E-9359-3BFEA2FFFA2C}" srcOrd="0" destOrd="0" presId="urn:microsoft.com/office/officeart/2008/layout/LinedList"/>
    <dgm:cxn modelId="{0D3D9795-118A-4BD5-B236-60E8BFAEAC7F}" type="presOf" srcId="{82A2AB59-D6B3-46CB-A684-CABB0F59E935}" destId="{4A2F0AEC-F1C5-42CE-803B-6A09ADA0908E}" srcOrd="0" destOrd="0" presId="urn:microsoft.com/office/officeart/2008/layout/LinedList"/>
    <dgm:cxn modelId="{E77AC7BE-E628-4901-983B-DEF297A764E8}" type="presOf" srcId="{4FC07EBD-0FD9-4F2F-8E62-38064781816E}" destId="{443F7101-0C19-4A27-BE9B-5851ADEF843A}" srcOrd="0" destOrd="0" presId="urn:microsoft.com/office/officeart/2008/layout/LinedList"/>
    <dgm:cxn modelId="{B362FDD8-02DA-492B-A328-D745BDF40654}" srcId="{A53EDFEA-188D-4512-90C4-B584FDFAB5D0}" destId="{82A2AB59-D6B3-46CB-A684-CABB0F59E935}" srcOrd="3" destOrd="0" parTransId="{9E0DD4C9-2670-4FCA-B632-75FF5C14D84D}" sibTransId="{65DC8872-2213-4EC0-87E8-C5E4913B84CA}"/>
    <dgm:cxn modelId="{80A51E2E-DF57-4CCB-AFC4-D36CB3CBBE34}" type="presParOf" srcId="{A014F9BF-00F7-4E3E-9359-3BFEA2FFFA2C}" destId="{EFD251F3-44CC-4990-BC97-887404582A43}" srcOrd="0" destOrd="0" presId="urn:microsoft.com/office/officeart/2008/layout/LinedList"/>
    <dgm:cxn modelId="{DE2502D4-14F0-4646-9C4C-57830B82E848}" type="presParOf" srcId="{A014F9BF-00F7-4E3E-9359-3BFEA2FFFA2C}" destId="{31546682-5F03-462B-AADA-1C63F1BBCBBC}" srcOrd="1" destOrd="0" presId="urn:microsoft.com/office/officeart/2008/layout/LinedList"/>
    <dgm:cxn modelId="{F73705E3-5A2C-4860-BD94-3085194EBFA6}" type="presParOf" srcId="{31546682-5F03-462B-AADA-1C63F1BBCBBC}" destId="{443F7101-0C19-4A27-BE9B-5851ADEF843A}" srcOrd="0" destOrd="0" presId="urn:microsoft.com/office/officeart/2008/layout/LinedList"/>
    <dgm:cxn modelId="{AFEC80C0-FCCF-41A9-8FF9-629E2F18AC72}" type="presParOf" srcId="{31546682-5F03-462B-AADA-1C63F1BBCBBC}" destId="{4E956364-C825-409D-841E-DE025E8419BB}" srcOrd="1" destOrd="0" presId="urn:microsoft.com/office/officeart/2008/layout/LinedList"/>
    <dgm:cxn modelId="{37F29B9D-B2BD-4D59-9CC5-C49B0DCEE55D}" type="presParOf" srcId="{A014F9BF-00F7-4E3E-9359-3BFEA2FFFA2C}" destId="{CC0B4FB7-7F29-4AFB-AD6F-131EA21A1F14}" srcOrd="2" destOrd="0" presId="urn:microsoft.com/office/officeart/2008/layout/LinedList"/>
    <dgm:cxn modelId="{8C6DB893-3A5D-4CBD-A4EA-D1CB018BC2EE}" type="presParOf" srcId="{A014F9BF-00F7-4E3E-9359-3BFEA2FFFA2C}" destId="{3D81312C-30D3-4A38-8920-BD3F3787444E}" srcOrd="3" destOrd="0" presId="urn:microsoft.com/office/officeart/2008/layout/LinedList"/>
    <dgm:cxn modelId="{E2F009A0-35AB-407F-B807-D3A778D468B9}" type="presParOf" srcId="{3D81312C-30D3-4A38-8920-BD3F3787444E}" destId="{5BE24B52-4DA0-478F-A201-B5DD6C9A7A23}" srcOrd="0" destOrd="0" presId="urn:microsoft.com/office/officeart/2008/layout/LinedList"/>
    <dgm:cxn modelId="{BDB34004-DEF7-4771-9C34-E751A5C7C114}" type="presParOf" srcId="{3D81312C-30D3-4A38-8920-BD3F3787444E}" destId="{E5C5A825-E28D-4AF1-BF3B-03FCC7C6D68B}" srcOrd="1" destOrd="0" presId="urn:microsoft.com/office/officeart/2008/layout/LinedList"/>
    <dgm:cxn modelId="{D6508272-1F3E-4AEC-A093-49C918177501}" type="presParOf" srcId="{A014F9BF-00F7-4E3E-9359-3BFEA2FFFA2C}" destId="{A2F8AD31-426B-4BBC-8AA6-1A6AE1A94582}" srcOrd="4" destOrd="0" presId="urn:microsoft.com/office/officeart/2008/layout/LinedList"/>
    <dgm:cxn modelId="{1C415AB8-10A4-47C6-A656-E441E862CFCE}" type="presParOf" srcId="{A014F9BF-00F7-4E3E-9359-3BFEA2FFFA2C}" destId="{CF197137-21B2-4F74-8A21-5CA3E9CD7232}" srcOrd="5" destOrd="0" presId="urn:microsoft.com/office/officeart/2008/layout/LinedList"/>
    <dgm:cxn modelId="{9FE70DD4-0D7F-4D96-A7A1-BCD54937A1FE}" type="presParOf" srcId="{CF197137-21B2-4F74-8A21-5CA3E9CD7232}" destId="{8C1DBCB1-53E5-4B8C-BA23-D9930EBC342E}" srcOrd="0" destOrd="0" presId="urn:microsoft.com/office/officeart/2008/layout/LinedList"/>
    <dgm:cxn modelId="{00ED582F-2F6A-4596-A41E-8FF31EBD6221}" type="presParOf" srcId="{CF197137-21B2-4F74-8A21-5CA3E9CD7232}" destId="{016976AF-AB64-408E-9195-CEE6E0EEB3C8}" srcOrd="1" destOrd="0" presId="urn:microsoft.com/office/officeart/2008/layout/LinedList"/>
    <dgm:cxn modelId="{D4F20998-AA12-497C-9052-2B37DE0CEC05}" type="presParOf" srcId="{A014F9BF-00F7-4E3E-9359-3BFEA2FFFA2C}" destId="{4F3C9989-C26D-4B46-8E8F-4CFDC7512C09}" srcOrd="6" destOrd="0" presId="urn:microsoft.com/office/officeart/2008/layout/LinedList"/>
    <dgm:cxn modelId="{62622B9F-3A5C-412C-A847-5306E5170EE5}" type="presParOf" srcId="{A014F9BF-00F7-4E3E-9359-3BFEA2FFFA2C}" destId="{892C5BF3-83E5-4F24-BB94-CC0B5D4857B4}" srcOrd="7" destOrd="0" presId="urn:microsoft.com/office/officeart/2008/layout/LinedList"/>
    <dgm:cxn modelId="{F276E2C6-ACF4-45EB-A6A1-7258864D36E3}" type="presParOf" srcId="{892C5BF3-83E5-4F24-BB94-CC0B5D4857B4}" destId="{4A2F0AEC-F1C5-42CE-803B-6A09ADA0908E}" srcOrd="0" destOrd="0" presId="urn:microsoft.com/office/officeart/2008/layout/LinedList"/>
    <dgm:cxn modelId="{A9B166E9-F1D4-418B-A478-F7021FC16DE5}" type="presParOf" srcId="{892C5BF3-83E5-4F24-BB94-CC0B5D4857B4}" destId="{9238C385-4139-4C1F-9020-BE70DB45E7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251F3-44CC-4990-BC97-887404582A4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3F7101-0C19-4A27-BE9B-5851ADEF843A}">
      <dsp:nvSpPr>
        <dsp:cNvPr id="0" name=""/>
        <dsp:cNvSpPr/>
      </dsp:nvSpPr>
      <dsp:spPr>
        <a:xfrm>
          <a:off x="0" y="0"/>
          <a:ext cx="10058399" cy="96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Agile model which refers to a software development approach based on iterative development.</a:t>
          </a:r>
        </a:p>
      </dsp:txBody>
      <dsp:txXfrm>
        <a:off x="0" y="0"/>
        <a:ext cx="10058399" cy="962406"/>
      </dsp:txXfrm>
    </dsp:sp>
    <dsp:sp modelId="{CC0B4FB7-7F29-4AFB-AD6F-131EA21A1F14}">
      <dsp:nvSpPr>
        <dsp:cNvPr id="0" name=""/>
        <dsp:cNvSpPr/>
      </dsp:nvSpPr>
      <dsp:spPr>
        <a:xfrm>
          <a:off x="0" y="962406"/>
          <a:ext cx="1005839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E24B52-4DA0-478F-A201-B5DD6C9A7A23}">
      <dsp:nvSpPr>
        <dsp:cNvPr id="0" name=""/>
        <dsp:cNvSpPr/>
      </dsp:nvSpPr>
      <dsp:spPr>
        <a:xfrm>
          <a:off x="0" y="962406"/>
          <a:ext cx="10058399" cy="96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Agile methods breaks tasks into smaller iterations.</a:t>
          </a:r>
        </a:p>
      </dsp:txBody>
      <dsp:txXfrm>
        <a:off x="0" y="962406"/>
        <a:ext cx="10058399" cy="962406"/>
      </dsp:txXfrm>
    </dsp:sp>
    <dsp:sp modelId="{A2F8AD31-426B-4BBC-8AA6-1A6AE1A94582}">
      <dsp:nvSpPr>
        <dsp:cNvPr id="0" name=""/>
        <dsp:cNvSpPr/>
      </dsp:nvSpPr>
      <dsp:spPr>
        <a:xfrm>
          <a:off x="0" y="1924812"/>
          <a:ext cx="1005839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DBCB1-53E5-4B8C-BA23-D9930EBC342E}">
      <dsp:nvSpPr>
        <dsp:cNvPr id="0" name=""/>
        <dsp:cNvSpPr/>
      </dsp:nvSpPr>
      <dsp:spPr>
        <a:xfrm>
          <a:off x="0" y="1924812"/>
          <a:ext cx="10058399" cy="96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Each iteration is considered as a short time “ Frame” in the Agile model process.</a:t>
          </a:r>
        </a:p>
      </dsp:txBody>
      <dsp:txXfrm>
        <a:off x="0" y="1924812"/>
        <a:ext cx="10058399" cy="962406"/>
      </dsp:txXfrm>
    </dsp:sp>
    <dsp:sp modelId="{4F3C9989-C26D-4B46-8E8F-4CFDC7512C09}">
      <dsp:nvSpPr>
        <dsp:cNvPr id="0" name=""/>
        <dsp:cNvSpPr/>
      </dsp:nvSpPr>
      <dsp:spPr>
        <a:xfrm>
          <a:off x="0" y="2887218"/>
          <a:ext cx="1005839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2F0AEC-F1C5-42CE-803B-6A09ADA0908E}">
      <dsp:nvSpPr>
        <dsp:cNvPr id="0" name=""/>
        <dsp:cNvSpPr/>
      </dsp:nvSpPr>
      <dsp:spPr>
        <a:xfrm>
          <a:off x="0" y="2887218"/>
          <a:ext cx="10058399" cy="96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Every iteration will be lasts from one to four weeks.</a:t>
          </a:r>
        </a:p>
      </dsp:txBody>
      <dsp:txXfrm>
        <a:off x="0" y="2887218"/>
        <a:ext cx="10058399" cy="96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5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7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8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4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5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0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Colorful sky">
            <a:extLst>
              <a:ext uri="{FF2B5EF4-FFF2-40B4-BE49-F238E27FC236}">
                <a16:creationId xmlns:a16="http://schemas.microsoft.com/office/drawing/2014/main" id="{4531196C-3E42-9FB2-1081-C29BD96A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869" t="13672" r="947" b="7342"/>
          <a:stretch/>
        </p:blipFill>
        <p:spPr>
          <a:xfrm>
            <a:off x="221380" y="308008"/>
            <a:ext cx="11970619" cy="642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6A519-0112-D433-F264-C3075102A211}"/>
              </a:ext>
            </a:extLst>
          </p:cNvPr>
          <p:cNvSpPr txBox="1"/>
          <p:nvPr/>
        </p:nvSpPr>
        <p:spPr>
          <a:xfrm>
            <a:off x="1972014" y="2782669"/>
            <a:ext cx="789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REVISION OF TODAYS CLASS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0619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02D04-C544-1892-83FB-33D4F1AFFF67}"/>
              </a:ext>
            </a:extLst>
          </p:cNvPr>
          <p:cNvSpPr txBox="1"/>
          <p:nvPr/>
        </p:nvSpPr>
        <p:spPr>
          <a:xfrm>
            <a:off x="1310640" y="54864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</a:t>
            </a:r>
            <a:r>
              <a:rPr lang="en-US" dirty="0"/>
              <a:t>rinciples </a:t>
            </a:r>
            <a:r>
              <a:rPr lang="en-US" sz="5400" dirty="0"/>
              <a:t>O</a:t>
            </a:r>
            <a:r>
              <a:rPr lang="en-US" dirty="0"/>
              <a:t>F </a:t>
            </a:r>
            <a:r>
              <a:rPr lang="en-US" sz="5400" dirty="0"/>
              <a:t> K</a:t>
            </a:r>
            <a:r>
              <a:rPr lang="en-US" dirty="0"/>
              <a:t>anban </a:t>
            </a:r>
            <a:r>
              <a:rPr lang="en-US" sz="5400" dirty="0"/>
              <a:t>B</a:t>
            </a:r>
            <a:r>
              <a:rPr lang="en-US" dirty="0"/>
              <a:t>oard  </a:t>
            </a:r>
            <a:endParaRPr lang="en-IN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B5DCC-143B-C30B-523D-944637130002}"/>
              </a:ext>
            </a:extLst>
          </p:cNvPr>
          <p:cNvSpPr txBox="1"/>
          <p:nvPr/>
        </p:nvSpPr>
        <p:spPr>
          <a:xfrm>
            <a:off x="888231" y="2061612"/>
            <a:ext cx="966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There are some of the principles of the Kanban Board:</a:t>
            </a:r>
            <a:endParaRPr lang="en-IN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80A6A-B1A7-7A0D-843D-1F9BFA0AC541}"/>
              </a:ext>
            </a:extLst>
          </p:cNvPr>
          <p:cNvSpPr txBox="1"/>
          <p:nvPr/>
        </p:nvSpPr>
        <p:spPr>
          <a:xfrm>
            <a:off x="1819174" y="2959224"/>
            <a:ext cx="8316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Visualize the workflow.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Limit work in progress.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Focus on the Flow.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y paper boats and one orange boat">
            <a:extLst>
              <a:ext uri="{FF2B5EF4-FFF2-40B4-BE49-F238E27FC236}">
                <a16:creationId xmlns:a16="http://schemas.microsoft.com/office/drawing/2014/main" id="{B988968E-ABC2-11A5-8837-509DE1D4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96253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595E8-6DC3-5B45-7145-E73CF34DA547}"/>
              </a:ext>
            </a:extLst>
          </p:cNvPr>
          <p:cNvSpPr txBox="1"/>
          <p:nvPr/>
        </p:nvSpPr>
        <p:spPr>
          <a:xfrm>
            <a:off x="3744227" y="269507"/>
            <a:ext cx="7526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</a:t>
            </a:r>
            <a:r>
              <a:rPr lang="en-US" sz="2000" dirty="0">
                <a:solidFill>
                  <a:schemeClr val="bg1"/>
                </a:solidFill>
              </a:rPr>
              <a:t>hat is </a:t>
            </a:r>
            <a:r>
              <a:rPr lang="en-US" sz="5400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crum</a:t>
            </a:r>
            <a:r>
              <a:rPr lang="en-US" sz="5400" dirty="0">
                <a:solidFill>
                  <a:schemeClr val="bg1"/>
                </a:solidFill>
              </a:rPr>
              <a:t>?</a:t>
            </a:r>
          </a:p>
          <a:p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4F9BA-EE12-0FFF-A8F5-6D7668F65366}"/>
              </a:ext>
            </a:extLst>
          </p:cNvPr>
          <p:cNvSpPr txBox="1"/>
          <p:nvPr/>
        </p:nvSpPr>
        <p:spPr>
          <a:xfrm>
            <a:off x="920817" y="1464304"/>
            <a:ext cx="9009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Scrum which means it is a framework which is helps Agile teams to work together.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76638-E916-03D7-4D4F-8F6DED07D247}"/>
              </a:ext>
            </a:extLst>
          </p:cNvPr>
          <p:cNvSpPr txBox="1"/>
          <p:nvPr/>
        </p:nvSpPr>
        <p:spPr>
          <a:xfrm>
            <a:off x="1219200" y="3124710"/>
            <a:ext cx="10241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chemeClr val="bg1"/>
                </a:solidFill>
                <a:effectLst/>
                <a:latin typeface="ClearSans"/>
              </a:rPr>
              <a:t>Commitment</a:t>
            </a:r>
            <a:endParaRPr lang="en-IN" b="0" i="0" dirty="0">
              <a:solidFill>
                <a:schemeClr val="bg1"/>
              </a:solidFill>
              <a:effectLst/>
              <a:latin typeface="Clear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chemeClr val="bg1"/>
                </a:solidFill>
                <a:effectLst/>
                <a:latin typeface="ClearSans"/>
              </a:rPr>
              <a:t>Courage </a:t>
            </a:r>
            <a:endParaRPr lang="en-IN" b="0" i="0" dirty="0">
              <a:solidFill>
                <a:schemeClr val="bg1"/>
              </a:solidFill>
              <a:effectLst/>
              <a:latin typeface="Clear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chemeClr val="bg1"/>
                </a:solidFill>
                <a:effectLst/>
                <a:latin typeface="ClearSans"/>
              </a:rPr>
              <a:t>Focus</a:t>
            </a:r>
            <a:endParaRPr lang="en-IN" b="0" i="0" dirty="0">
              <a:solidFill>
                <a:schemeClr val="bg1"/>
              </a:solidFill>
              <a:effectLst/>
              <a:latin typeface="Clear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chemeClr val="bg1"/>
                </a:solidFill>
                <a:effectLst/>
                <a:latin typeface="ClearSans"/>
              </a:rPr>
              <a:t>Openness</a:t>
            </a:r>
            <a:endParaRPr lang="en-IN" b="0" i="0" dirty="0">
              <a:solidFill>
                <a:schemeClr val="bg1"/>
              </a:solidFill>
              <a:effectLst/>
              <a:latin typeface="Clear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chemeClr val="bg1"/>
                </a:solidFill>
                <a:effectLst/>
                <a:latin typeface="ClearSans"/>
              </a:rPr>
              <a:t>Respect</a:t>
            </a:r>
            <a:endParaRPr lang="en-IN" b="0" i="0" dirty="0">
              <a:solidFill>
                <a:schemeClr val="bg1"/>
              </a:solidFill>
              <a:effectLst/>
              <a:latin typeface="ClearSans"/>
            </a:endParaRPr>
          </a:p>
          <a:p>
            <a:endParaRPr lang="en-IN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44C16-83C4-95C3-D75F-04337BD6A962}"/>
              </a:ext>
            </a:extLst>
          </p:cNvPr>
          <p:cNvSpPr txBox="1"/>
          <p:nvPr/>
        </p:nvSpPr>
        <p:spPr>
          <a:xfrm>
            <a:off x="423512" y="2800952"/>
            <a:ext cx="769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Values of Scrum: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2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64B581-BD8A-6995-FD0D-4328DA308F8C}"/>
              </a:ext>
            </a:extLst>
          </p:cNvPr>
          <p:cNvSpPr txBox="1"/>
          <p:nvPr/>
        </p:nvSpPr>
        <p:spPr>
          <a:xfrm>
            <a:off x="1628775" y="3114675"/>
            <a:ext cx="5267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702030302020204" pitchFamily="66" charset="0"/>
              </a:rPr>
              <a:t>THANK YOU</a:t>
            </a:r>
            <a:endParaRPr lang="en-IN" sz="4400" b="1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Happy woman in rain">
            <a:extLst>
              <a:ext uri="{FF2B5EF4-FFF2-40B4-BE49-F238E27FC236}">
                <a16:creationId xmlns:a16="http://schemas.microsoft.com/office/drawing/2014/main" id="{7EB1E292-DDF3-700E-55A8-01BF2E040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" y="0"/>
            <a:ext cx="116909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1C44C-7B3B-0104-4F95-C43BB58B7779}"/>
              </a:ext>
            </a:extLst>
          </p:cNvPr>
          <p:cNvSpPr txBox="1"/>
          <p:nvPr/>
        </p:nvSpPr>
        <p:spPr>
          <a:xfrm>
            <a:off x="7743825" y="1162050"/>
            <a:ext cx="3705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</a:rPr>
              <a:t>THANK YOU</a:t>
            </a:r>
            <a:endParaRPr lang="en-IN" sz="4000" b="1" dirty="0">
              <a:latin typeface="Comic Sans MS" panose="030F0702030302020204" pitchFamily="66" charset="0"/>
            </a:endParaRP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349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3" name="Picture 2" descr="Icebergs">
            <a:extLst>
              <a:ext uri="{FF2B5EF4-FFF2-40B4-BE49-F238E27FC236}">
                <a16:creationId xmlns:a16="http://schemas.microsoft.com/office/drawing/2014/main" id="{52E74543-095C-3048-5421-7AAB8DF71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528D5-5BFE-D9EB-7953-9FA5812F80BC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AGILE MODEL: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6E945-CD0F-3CCD-3475-69A480204BC7}"/>
              </a:ext>
            </a:extLst>
          </p:cNvPr>
          <p:cNvSpPr txBox="1"/>
          <p:nvPr/>
        </p:nvSpPr>
        <p:spPr>
          <a:xfrm>
            <a:off x="3176337" y="187692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A8D9FF68-647C-54A8-ECB2-8F69BCC5C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65482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20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t colored textiles beside each other">
            <a:extLst>
              <a:ext uri="{FF2B5EF4-FFF2-40B4-BE49-F238E27FC236}">
                <a16:creationId xmlns:a16="http://schemas.microsoft.com/office/drawing/2014/main" id="{A7C73B54-A9BB-BD60-F289-39A8D2197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1" r="9091" b="1337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62169-FBCA-BDE2-2CBE-6E411EB10D03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Phases of Agile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DFF1-7412-5A8B-AB72-A4ED21EF831E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Requirements gathering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Design the requirements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Construction / iteration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Testing / Quality assurance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Deployment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243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lose up of Barley in the wild">
            <a:extLst>
              <a:ext uri="{FF2B5EF4-FFF2-40B4-BE49-F238E27FC236}">
                <a16:creationId xmlns:a16="http://schemas.microsoft.com/office/drawing/2014/main" id="{8A44ECE3-C8CB-D63C-D872-1BE18EEA4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55F7F-71F4-0081-A6EF-9526D5F41389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Advantages of Agile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614DF-ADDE-C3E7-7C55-489D960BB481}"/>
              </a:ext>
            </a:extLst>
          </p:cNvPr>
          <p:cNvSpPr txBox="1"/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Frequent Delivery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Face to Face Communication with Clients.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Efficient design and fulfils the business requirement/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Anytime changes are acceptable.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It reduces total development time.</a:t>
            </a: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3554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and white spiralling staircase">
            <a:extLst>
              <a:ext uri="{FF2B5EF4-FFF2-40B4-BE49-F238E27FC236}">
                <a16:creationId xmlns:a16="http://schemas.microsoft.com/office/drawing/2014/main" id="{E95E0B3A-D57C-500E-1DCD-C35BE74EE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76220" y="76199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7E36F-D874-A6F2-4863-C85D620243DF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Disadvantages of Agile model: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u="sng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13E1A-D0DC-E3D9-D6B2-69F951668EF4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Due to the shortage of formal documents, it creates confusion and crucial decisions take throughout various phases can be misinterpreted at any time by different team members.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Due to the lack of proper documentation, once the project completes and the developers allotted to another project, maintenance of the finished project can become a difficulty.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4" name="Picture 3" descr="Icebergs">
            <a:extLst>
              <a:ext uri="{FF2B5EF4-FFF2-40B4-BE49-F238E27FC236}">
                <a16:creationId xmlns:a16="http://schemas.microsoft.com/office/drawing/2014/main" id="{964743F0-2538-4F73-2361-5894E9706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45D9D-D5F3-275F-4BC7-2FC873172BBD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Roles in Agile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418D2-29CE-36FD-1AC9-892834FC06A7}"/>
              </a:ext>
            </a:extLst>
          </p:cNvPr>
          <p:cNvSpPr txBox="1"/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In the Agile model we are having two types of roles:</a:t>
            </a:r>
          </a:p>
          <a:p>
            <a:pPr marL="16002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/>
          </a:p>
          <a:p>
            <a:pPr marL="16002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/>
              <a:t>1)Scrum Master: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/>
              <a:t>	In this the scrum master deals like a team leader.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They enable close roles and close functions.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Scrum master move the  teams  in a good manner.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Remove all the blocks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2)Product Owner:</a:t>
            </a:r>
            <a:br>
              <a:rPr lang="en-US" dirty="0"/>
            </a:br>
            <a:r>
              <a:rPr lang="en-US" dirty="0"/>
              <a:t>	The Product Owner which means the one who run the product from the business perspective 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He will check all the validation and verification of the model.</a:t>
            </a:r>
          </a:p>
        </p:txBody>
      </p:sp>
    </p:spTree>
    <p:extLst>
      <p:ext uri="{BB962C8B-B14F-4D97-AF65-F5344CB8AC3E}">
        <p14:creationId xmlns:p14="http://schemas.microsoft.com/office/powerpoint/2010/main" val="71037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t air balloon in foggy mountains">
            <a:extLst>
              <a:ext uri="{FF2B5EF4-FFF2-40B4-BE49-F238E27FC236}">
                <a16:creationId xmlns:a16="http://schemas.microsoft.com/office/drawing/2014/main" id="{E3C743FF-93B1-F121-D15F-274785348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" t="80" r="-640" b="2369"/>
          <a:stretch/>
        </p:blipFill>
        <p:spPr>
          <a:xfrm>
            <a:off x="0" y="0"/>
            <a:ext cx="12192000" cy="6695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B64EA-BC31-3A28-6940-0534B4A9B2EC}"/>
              </a:ext>
            </a:extLst>
          </p:cNvPr>
          <p:cNvSpPr txBox="1"/>
          <p:nvPr/>
        </p:nvSpPr>
        <p:spPr>
          <a:xfrm>
            <a:off x="4297680" y="148714"/>
            <a:ext cx="6015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12 </a:t>
            </a:r>
            <a:r>
              <a:rPr lang="en-US" sz="2000" u="sng" dirty="0"/>
              <a:t>principles:</a:t>
            </a:r>
            <a:endParaRPr lang="en-IN" sz="4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4FD61-255D-909F-B325-5CA8EDABAD2B}"/>
              </a:ext>
            </a:extLst>
          </p:cNvPr>
          <p:cNvSpPr txBox="1"/>
          <p:nvPr/>
        </p:nvSpPr>
        <p:spPr>
          <a:xfrm>
            <a:off x="5265019" y="2122850"/>
            <a:ext cx="6102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Satisfaction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Welcome Change.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Deliver the working software frequently.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Collaboration.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Motivation.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Face to Face Communication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Scrum to Development team.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Scrum to Client.</a:t>
            </a:r>
          </a:p>
          <a:p>
            <a:pPr lvl="2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B266-EA1F-F57B-7BAD-0CE83B6F12CD}"/>
              </a:ext>
            </a:extLst>
          </p:cNvPr>
          <p:cNvSpPr txBox="1"/>
          <p:nvPr/>
        </p:nvSpPr>
        <p:spPr>
          <a:xfrm>
            <a:off x="5592276" y="1135782"/>
            <a:ext cx="4254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6 </a:t>
            </a:r>
            <a:r>
              <a:rPr lang="en-US" u="sng" dirty="0"/>
              <a:t>principles:</a:t>
            </a:r>
            <a:endParaRPr lang="en-IN" sz="4400" u="sng" dirty="0"/>
          </a:p>
        </p:txBody>
      </p:sp>
    </p:spTree>
    <p:extLst>
      <p:ext uri="{BB962C8B-B14F-4D97-AF65-F5344CB8AC3E}">
        <p14:creationId xmlns:p14="http://schemas.microsoft.com/office/powerpoint/2010/main" val="428950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t air balloon in foggy mountains">
            <a:extLst>
              <a:ext uri="{FF2B5EF4-FFF2-40B4-BE49-F238E27FC236}">
                <a16:creationId xmlns:a16="http://schemas.microsoft.com/office/drawing/2014/main" id="{AE12CDCE-3207-E60F-7751-C4AEA8DE8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5213"/>
          <a:stretch/>
        </p:blipFill>
        <p:spPr>
          <a:xfrm>
            <a:off x="20" y="-426710"/>
            <a:ext cx="12191980" cy="6857990"/>
          </a:xfrm>
          <a:prstGeom prst="rect">
            <a:avLst/>
          </a:prstGeom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EC051-B224-184A-69FB-6175C7B04373}"/>
              </a:ext>
            </a:extLst>
          </p:cNvPr>
          <p:cNvSpPr txBox="1"/>
          <p:nvPr/>
        </p:nvSpPr>
        <p:spPr>
          <a:xfrm>
            <a:off x="6096000" y="548640"/>
            <a:ext cx="5262880" cy="103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6 </a:t>
            </a:r>
            <a:r>
              <a:rPr lang="en-US" u="sng" dirty="0"/>
              <a:t>principles:</a:t>
            </a:r>
            <a:endParaRPr lang="en-IN" sz="4400" u="sng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858B9-DC28-08C5-7C33-B31648F69776}"/>
              </a:ext>
            </a:extLst>
          </p:cNvPr>
          <p:cNvSpPr txBox="1"/>
          <p:nvPr/>
        </p:nvSpPr>
        <p:spPr>
          <a:xfrm>
            <a:off x="5544152" y="1732547"/>
            <a:ext cx="5659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Measure the progress as per working software.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Maintain constant phase.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Monitoring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Simplicity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Self organized teams.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the work REGULARLY.</a:t>
            </a:r>
          </a:p>
        </p:txBody>
      </p:sp>
    </p:spTree>
    <p:extLst>
      <p:ext uri="{BB962C8B-B14F-4D97-AF65-F5344CB8AC3E}">
        <p14:creationId xmlns:p14="http://schemas.microsoft.com/office/powerpoint/2010/main" val="28324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gled view of a multicolored building facade">
            <a:extLst>
              <a:ext uri="{FF2B5EF4-FFF2-40B4-BE49-F238E27FC236}">
                <a16:creationId xmlns:a16="http://schemas.microsoft.com/office/drawing/2014/main" id="{E06BEC42-81C1-F182-7D61-A2729A4BE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1256A-EB88-4C84-2A3C-38011FD92531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Kanban Board: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F9ABB-0475-7566-71FD-3C18FF81BBCD}"/>
              </a:ext>
            </a:extLst>
          </p:cNvPr>
          <p:cNvSpPr txBox="1"/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b="0" i="0" dirty="0">
                <a:effectLst/>
              </a:rPr>
              <a:t>Kanban is a popular framework which is used to implement agile software development. It takes real time communication of capacity and complete transparency of work. The work items are represented in a </a:t>
            </a:r>
            <a:r>
              <a:rPr lang="en-US" sz="2800" dirty="0"/>
              <a:t>K</a:t>
            </a:r>
            <a:r>
              <a:rPr lang="en-US" sz="2800" b="0" i="0" dirty="0">
                <a:effectLst/>
              </a:rPr>
              <a:t>anban board visually, allowing team members to see the state of every piece of work at any time.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58144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DD324D"/>
      </a:accent1>
      <a:accent2>
        <a:srgbClr val="CC2183"/>
      </a:accent2>
      <a:accent3>
        <a:srgbClr val="DD32DC"/>
      </a:accent3>
      <a:accent4>
        <a:srgbClr val="8621CC"/>
      </a:accent4>
      <a:accent5>
        <a:srgbClr val="5132DD"/>
      </a:accent5>
      <a:accent6>
        <a:srgbClr val="214ACC"/>
      </a:accent6>
      <a:hlink>
        <a:srgbClr val="7A52C5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86D09AA507034EA30201700E58B74B" ma:contentTypeVersion="11" ma:contentTypeDescription="Create a new document." ma:contentTypeScope="" ma:versionID="08526a7e36b7c96f8e4eb022a992c27f">
  <xsd:schema xmlns:xsd="http://www.w3.org/2001/XMLSchema" xmlns:xs="http://www.w3.org/2001/XMLSchema" xmlns:p="http://schemas.microsoft.com/office/2006/metadata/properties" xmlns:ns3="b25a2818-62ab-4082-9c71-cea5b10ddff6" xmlns:ns4="04bcc758-dc8e-46d6-a5f6-f7d5617d8b56" targetNamespace="http://schemas.microsoft.com/office/2006/metadata/properties" ma:root="true" ma:fieldsID="50d17b87c272c35c652a1caa6cfccc27" ns3:_="" ns4:_="">
    <xsd:import namespace="b25a2818-62ab-4082-9c71-cea5b10ddff6"/>
    <xsd:import namespace="04bcc758-dc8e-46d6-a5f6-f7d5617d8b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a2818-62ab-4082-9c71-cea5b10ddf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cc758-dc8e-46d6-a5f6-f7d5617d8b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5480-5674-4F45-AC01-94BB0C2DE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B26519-25F2-41CD-81E5-800EA818F70B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04bcc758-dc8e-46d6-a5f6-f7d5617d8b56"/>
    <ds:schemaRef ds:uri="http://purl.org/dc/terms/"/>
    <ds:schemaRef ds:uri="http://schemas.openxmlformats.org/package/2006/metadata/core-properties"/>
    <ds:schemaRef ds:uri="b25a2818-62ab-4082-9c71-cea5b10ddff6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66B9F-E2B3-4FC3-974C-4B90B866B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a2818-62ab-4082-9c71-cea5b10ddff6"/>
    <ds:schemaRef ds:uri="04bcc758-dc8e-46d6-a5f6-f7d5617d8b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3085c86-4bcb-460a-a6f0-b373421c6323}" enabled="0" method="" siteId="{13085c86-4bcb-460a-a6f0-b373421c632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443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Century Gothic</vt:lpstr>
      <vt:lpstr>ClearSans</vt:lpstr>
      <vt:lpstr>Comic Sans MS</vt:lpstr>
      <vt:lpstr>Garamond</vt:lpstr>
      <vt:lpstr>Gill Sans MT</vt:lpstr>
      <vt:lpstr>Wingdings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Gopalasetty</dc:creator>
  <cp:lastModifiedBy>Chaitanya Gopalasetty</cp:lastModifiedBy>
  <cp:revision>2</cp:revision>
  <dcterms:created xsi:type="dcterms:W3CDTF">2022-07-05T05:59:28Z</dcterms:created>
  <dcterms:modified xsi:type="dcterms:W3CDTF">2022-07-06T05:52:12Z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0x0101008486D09AA507034EA30201700E58B74B</vt:lpwstr>
  </property>
</Properties>
</file>